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ikdörtgen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Dikdörtgen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Dikdörtgen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Dikdörtgen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Dikdörtgen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Yuvarlatılmış Dikdörtgen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Yuvarlatılmış Dikdörtgen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kdörtgen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2.01.2021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Veri Yer Tutucus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2.01.2021</a:t>
            </a:fld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2.01.2021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ikdörtgen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Dikdörtgen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Dikdörtgen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Dikdörtgen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Dikdörtgen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Yuvarlatılmış Dikdörtgen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Yuvarlatılmış Dikdörtgen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Dikdörtgen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Dikdörtgen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Dikdörtgen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Dikdörtgen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Dikdörtgen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Dikdörtgen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ETKİLİ OKUMA TEKNİKLERİ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Kazım YURDADUR</a:t>
            </a:r>
          </a:p>
          <a:p>
            <a:r>
              <a:rPr lang="tr-TR" dirty="0" smtClean="0"/>
              <a:t>Rehber Öğretmen</a:t>
            </a:r>
          </a:p>
          <a:p>
            <a:endParaRPr lang="tr-TR" dirty="0"/>
          </a:p>
        </p:txBody>
      </p:sp>
      <p:pic>
        <p:nvPicPr>
          <p:cNvPr id="1026" name="Picture 2" descr="C:\Users\ASUS\Desktop\etkili-okuma-teknikleri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76389"/>
            <a:ext cx="3810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27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936104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tr-TR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tr-TR" sz="2800" dirty="0">
                <a:solidFill>
                  <a:srgbClr val="FF0000"/>
                </a:solidFill>
                <a:latin typeface="+mj-lt"/>
              </a:rPr>
              <a:t>c</a:t>
            </a:r>
            <a:r>
              <a:rPr lang="tr-TR" sz="2800" dirty="0" smtClean="0">
                <a:solidFill>
                  <a:srgbClr val="FF0000"/>
                </a:solidFill>
                <a:latin typeface="+mj-lt"/>
              </a:rPr>
              <a:t>) </a:t>
            </a:r>
            <a:r>
              <a:rPr lang="tr-TR" sz="2800" dirty="0" smtClean="0">
                <a:solidFill>
                  <a:srgbClr val="FF0000"/>
                </a:solidFill>
              </a:rPr>
              <a:t>Kelime Dağarcığını Geliştirme</a:t>
            </a:r>
            <a:r>
              <a:rPr lang="tr-TR" dirty="0" smtClean="0">
                <a:solidFill>
                  <a:schemeClr val="tx1"/>
                </a:solidFill>
              </a:rPr>
              <a:t/>
            </a:r>
            <a:br>
              <a:rPr lang="tr-TR" dirty="0" smtClean="0">
                <a:solidFill>
                  <a:schemeClr val="tx1"/>
                </a:solidFill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sz="2400" dirty="0"/>
              <a:t>Hızlı ve etkili okumayı kolaylaştıran bir başka unsur da kelime hazinenizin geniş olmasıdır</a:t>
            </a:r>
            <a:r>
              <a:rPr lang="tr-TR" sz="2400" dirty="0" smtClean="0"/>
              <a:t>.</a:t>
            </a:r>
          </a:p>
          <a:p>
            <a:pPr marL="109728" indent="0">
              <a:buClr>
                <a:srgbClr val="FF0000"/>
              </a:buClr>
              <a:buNone/>
            </a:pPr>
            <a:r>
              <a:rPr lang="tr-TR" sz="2400" dirty="0" smtClean="0"/>
              <a:t>  </a:t>
            </a:r>
          </a:p>
          <a:p>
            <a:pPr>
              <a:buClr>
                <a:srgbClr val="FF0000"/>
              </a:buClr>
            </a:pPr>
            <a:r>
              <a:rPr lang="tr-TR" sz="2400" dirty="0"/>
              <a:t>Özellikle belli bir alanda okuma </a:t>
            </a:r>
            <a:r>
              <a:rPr lang="tr-TR" sz="2400" dirty="0" smtClean="0"/>
              <a:t>yapıyorsanız, </a:t>
            </a:r>
            <a:r>
              <a:rPr lang="tr-TR" sz="2400" dirty="0"/>
              <a:t>0</a:t>
            </a:r>
            <a:r>
              <a:rPr lang="tr-TR" sz="2400" dirty="0" smtClean="0"/>
              <a:t> </a:t>
            </a:r>
            <a:r>
              <a:rPr lang="tr-TR" sz="2400" dirty="0"/>
              <a:t>alandaki terimlerin anlamlarını öğrenmeniz, etkili okumanızı kolaylaştıracaktır. </a:t>
            </a:r>
            <a:endParaRPr lang="tr-TR" sz="2400" dirty="0" smtClean="0"/>
          </a:p>
          <a:p>
            <a:pPr marL="109728" indent="0">
              <a:buClr>
                <a:srgbClr val="FF0000"/>
              </a:buClr>
              <a:buNone/>
            </a:pPr>
            <a:endParaRPr lang="tr-TR" sz="2400" dirty="0" smtClean="0"/>
          </a:p>
          <a:p>
            <a:pPr>
              <a:buClr>
                <a:srgbClr val="FF0000"/>
              </a:buClr>
            </a:pPr>
            <a:r>
              <a:rPr lang="tr-TR" sz="2400" dirty="0" smtClean="0"/>
              <a:t>Ne kadar çok kelime öğrenirseniz </a:t>
            </a:r>
            <a:endParaRPr lang="tr-TR" sz="2400" dirty="0" smtClean="0"/>
          </a:p>
          <a:p>
            <a:pPr marL="109728" indent="0">
              <a:buClr>
                <a:srgbClr val="FF0000"/>
              </a:buClr>
              <a:buNone/>
            </a:pPr>
            <a:r>
              <a:rPr lang="tr-TR" sz="2400" dirty="0" smtClean="0"/>
              <a:t>    o </a:t>
            </a:r>
            <a:r>
              <a:rPr lang="tr-TR" sz="2400" dirty="0" smtClean="0"/>
              <a:t>kadar hızlı ve etkili okursunuz.</a:t>
            </a:r>
          </a:p>
        </p:txBody>
      </p:sp>
      <p:pic>
        <p:nvPicPr>
          <p:cNvPr id="3074" name="Picture 2" descr="C:\Users\ASUS\Desktop\kelimel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163322"/>
            <a:ext cx="2376264" cy="2303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00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tr-TR" sz="3200" dirty="0">
                <a:solidFill>
                  <a:srgbClr val="002060"/>
                </a:solidFill>
              </a:rPr>
              <a:t>5</a:t>
            </a:r>
            <a:r>
              <a:rPr lang="tr-TR" sz="3200" dirty="0" smtClean="0">
                <a:solidFill>
                  <a:srgbClr val="002060"/>
                </a:solidFill>
              </a:rPr>
              <a:t>. YANLIŞ OKUMA ALIŞKANLIKLARINDAN KURTULMA</a:t>
            </a:r>
            <a:endParaRPr lang="tr-TR" sz="3200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tr-TR" dirty="0" smtClean="0"/>
              <a:t>Yanlış okuma alışkanlıklarından kurtularak daha hızlı ve daha etkili okumalar </a:t>
            </a:r>
            <a:r>
              <a:rPr lang="tr-TR" dirty="0" smtClean="0"/>
              <a:t>gerçekleştirebilirs</a:t>
            </a:r>
            <a:r>
              <a:rPr lang="tr-TR" dirty="0" smtClean="0"/>
              <a:t>iniz</a:t>
            </a:r>
            <a:r>
              <a:rPr lang="tr-TR" dirty="0" smtClean="0"/>
              <a:t>.</a:t>
            </a:r>
            <a:endParaRPr lang="tr-TR" dirty="0" smtClean="0"/>
          </a:p>
          <a:p>
            <a:pPr>
              <a:buClr>
                <a:srgbClr val="FF0000"/>
              </a:buClr>
            </a:pPr>
            <a:endParaRPr lang="tr-TR" dirty="0"/>
          </a:p>
          <a:p>
            <a:pPr>
              <a:buClr>
                <a:srgbClr val="FF0000"/>
              </a:buClr>
            </a:pPr>
            <a:r>
              <a:rPr lang="tr-TR" dirty="0" smtClean="0"/>
              <a:t>En yaygın kötü okuma alışkanlıkları şöyledir:</a:t>
            </a:r>
          </a:p>
          <a:p>
            <a:pPr marL="916686" lvl="1" indent="-514350">
              <a:buClr>
                <a:srgbClr val="FF0000"/>
              </a:buClr>
              <a:buFont typeface="+mj-lt"/>
              <a:buAutoNum type="alphaLcParenR"/>
            </a:pPr>
            <a:endParaRPr lang="tr-TR" sz="2400" dirty="0" smtClean="0">
              <a:solidFill>
                <a:schemeClr val="tx1"/>
              </a:solidFill>
            </a:endParaRPr>
          </a:p>
          <a:p>
            <a:pPr marL="916686" lvl="1" indent="-514350">
              <a:buClr>
                <a:srgbClr val="FF0000"/>
              </a:buClr>
              <a:buFont typeface="+mj-lt"/>
              <a:buAutoNum type="alphaLcParenR"/>
            </a:pPr>
            <a:r>
              <a:rPr lang="tr-TR" sz="2400" dirty="0" smtClean="0">
                <a:solidFill>
                  <a:schemeClr val="tx1"/>
                </a:solidFill>
              </a:rPr>
              <a:t>Başa Dönme</a:t>
            </a:r>
          </a:p>
          <a:p>
            <a:pPr marL="916686" lvl="1" indent="-514350">
              <a:buClr>
                <a:srgbClr val="FF0000"/>
              </a:buClr>
              <a:buFont typeface="+mj-lt"/>
              <a:buAutoNum type="alphaLcParenR"/>
            </a:pPr>
            <a:r>
              <a:rPr lang="tr-TR" sz="2400" dirty="0" smtClean="0">
                <a:solidFill>
                  <a:schemeClr val="tx1"/>
                </a:solidFill>
              </a:rPr>
              <a:t>Kelimeleri Tek Tek Okumak</a:t>
            </a:r>
          </a:p>
          <a:p>
            <a:pPr marL="916686" lvl="1" indent="-514350">
              <a:buClr>
                <a:srgbClr val="FF0000"/>
              </a:buClr>
              <a:buFont typeface="+mj-lt"/>
              <a:buAutoNum type="alphaLcParenR"/>
            </a:pPr>
            <a:r>
              <a:rPr lang="tr-TR" sz="2400" dirty="0" smtClean="0">
                <a:solidFill>
                  <a:schemeClr val="tx1"/>
                </a:solidFill>
              </a:rPr>
              <a:t>Sesle, Dudakla veya Parmakla Okumak</a:t>
            </a:r>
          </a:p>
          <a:p>
            <a:pPr marL="916686" lvl="1" indent="-514350">
              <a:buClr>
                <a:srgbClr val="FF0000"/>
              </a:buClr>
              <a:buFont typeface="+mj-lt"/>
              <a:buAutoNum type="alphaLcParenR"/>
            </a:pPr>
            <a:endParaRPr lang="tr-TR" sz="2400" dirty="0" smtClean="0"/>
          </a:p>
          <a:p>
            <a:endParaRPr lang="tr-TR" dirty="0"/>
          </a:p>
        </p:txBody>
      </p:sp>
      <p:pic>
        <p:nvPicPr>
          <p:cNvPr id="4098" name="Picture 2" descr="C:\Users\ASUS\Desktop\yanlis-bilinen-kelimel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455" y="5373216"/>
            <a:ext cx="2009051" cy="974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6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tr-TR" sz="2800" dirty="0" smtClean="0">
                <a:solidFill>
                  <a:srgbClr val="FF0000"/>
                </a:solidFill>
                <a:latin typeface="+mj-lt"/>
              </a:rPr>
              <a:t> a) </a:t>
            </a:r>
            <a:r>
              <a:rPr lang="tr-TR" sz="2800" dirty="0" smtClean="0">
                <a:solidFill>
                  <a:srgbClr val="FF0000"/>
                </a:solidFill>
              </a:rPr>
              <a:t>Başa Dönme</a:t>
            </a:r>
            <a:r>
              <a:rPr lang="tr-TR" dirty="0" smtClean="0">
                <a:solidFill>
                  <a:schemeClr val="tx1"/>
                </a:solidFill>
              </a:rPr>
              <a:t/>
            </a:r>
            <a:br>
              <a:rPr lang="tr-TR" dirty="0" smtClean="0">
                <a:solidFill>
                  <a:schemeClr val="tx1"/>
                </a:solidFill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tr-TR" sz="2400" dirty="0" smtClean="0"/>
              <a:t>Başa dönme, </a:t>
            </a:r>
            <a:r>
              <a:rPr lang="tr-TR" sz="2400" dirty="0"/>
              <a:t>metinleri gereksiz bir şekilde </a:t>
            </a:r>
            <a:r>
              <a:rPr lang="tr-TR" sz="2400" dirty="0" smtClean="0"/>
              <a:t>                      yeniden </a:t>
            </a:r>
            <a:r>
              <a:rPr lang="tr-TR" sz="2400" dirty="0"/>
              <a:t>okumaktır.</a:t>
            </a:r>
          </a:p>
          <a:p>
            <a:pPr marL="109728" indent="0">
              <a:buNone/>
            </a:pPr>
            <a:r>
              <a:rPr lang="tr-TR" sz="2400" dirty="0" smtClean="0"/>
              <a:t> </a:t>
            </a:r>
          </a:p>
          <a:p>
            <a:pPr>
              <a:buClr>
                <a:srgbClr val="FF0000"/>
              </a:buClr>
            </a:pPr>
            <a:r>
              <a:rPr lang="tr-TR" sz="2400" dirty="0"/>
              <a:t>Bazen insanlar okudukları kelimelere ve hatta cümlelere geri dönerek doğru okuyup okumadıklarından emin olmak isterler. Bunun gibi geriye gitme davranışını gerçekleştirdiğinizde, metinin akışını ve yapısını kaybedersiniz ve metnin tamamını anlamanız </a:t>
            </a:r>
            <a:r>
              <a:rPr lang="tr-TR" sz="2400" dirty="0" smtClean="0"/>
              <a:t>güçleşebilir.</a:t>
            </a:r>
            <a:endParaRPr lang="tr-TR" sz="2400" dirty="0"/>
          </a:p>
          <a:p>
            <a:endParaRPr lang="tr-TR" sz="2400" dirty="0" smtClean="0"/>
          </a:p>
          <a:p>
            <a:pPr>
              <a:buClr>
                <a:srgbClr val="FF0000"/>
              </a:buClr>
            </a:pPr>
            <a:r>
              <a:rPr lang="tr-TR" sz="2400" dirty="0"/>
              <a:t>B</a:t>
            </a:r>
            <a:r>
              <a:rPr lang="tr-TR" sz="2400" dirty="0" smtClean="0"/>
              <a:t>u davranış yanlıştır ve </a:t>
            </a:r>
            <a:r>
              <a:rPr lang="tr-TR" sz="2400" dirty="0"/>
              <a:t>v</a:t>
            </a:r>
            <a:r>
              <a:rPr lang="tr-TR" sz="2400" dirty="0" smtClean="0"/>
              <a:t>akit </a:t>
            </a:r>
            <a:r>
              <a:rPr lang="tr-TR" sz="2400" dirty="0"/>
              <a:t>kaybıdır</a:t>
            </a:r>
            <a:r>
              <a:rPr lang="tr-TR" sz="2400" dirty="0" smtClean="0"/>
              <a:t>. Etkili ve </a:t>
            </a:r>
            <a:r>
              <a:rPr lang="tr-TR" sz="2400" dirty="0"/>
              <a:t>h</a:t>
            </a:r>
            <a:r>
              <a:rPr lang="tr-TR" sz="2400" dirty="0" smtClean="0"/>
              <a:t>ızlı </a:t>
            </a:r>
            <a:r>
              <a:rPr lang="tr-TR" sz="2400" dirty="0"/>
              <a:t>okumak isteyen biri asla başa dönmemelidir. Hatta bunun için kendisine söz vermeli ve geri </a:t>
            </a:r>
            <a:r>
              <a:rPr lang="tr-TR" sz="2400" dirty="0" smtClean="0"/>
              <a:t>dönüşleri </a:t>
            </a:r>
            <a:r>
              <a:rPr lang="tr-TR" sz="2400" dirty="0" smtClean="0"/>
              <a:t>yasaklamalıdır</a:t>
            </a:r>
            <a:r>
              <a:rPr lang="tr-TR" sz="2400" dirty="0"/>
              <a:t>. </a:t>
            </a:r>
            <a:endParaRPr lang="tr-TR" sz="2400" dirty="0" smtClean="0"/>
          </a:p>
          <a:p>
            <a:pPr>
              <a:buClr>
                <a:srgbClr val="FF0000"/>
              </a:buClr>
            </a:pPr>
            <a:endParaRPr lang="tr-TR" sz="2400" dirty="0"/>
          </a:p>
          <a:p>
            <a:pPr>
              <a:buClr>
                <a:srgbClr val="FF0000"/>
              </a:buClr>
            </a:pPr>
            <a:r>
              <a:rPr lang="tr-TR" sz="2400" dirty="0" smtClean="0"/>
              <a:t>Geri </a:t>
            </a:r>
            <a:r>
              <a:rPr lang="tr-TR" sz="2400" dirty="0"/>
              <a:t>dönüşler hızımızı %35 azaltır. Sayfa sonuna veya metin sonuna kadar </a:t>
            </a:r>
            <a:r>
              <a:rPr lang="tr-TR" sz="2400" dirty="0" smtClean="0"/>
              <a:t>okumalı </a:t>
            </a:r>
            <a:r>
              <a:rPr lang="tr-TR" sz="2400" dirty="0"/>
              <a:t>anlaşılamayan </a:t>
            </a:r>
            <a:r>
              <a:rPr lang="tr-TR" sz="2400" dirty="0" smtClean="0"/>
              <a:t>yerler </a:t>
            </a:r>
            <a:r>
              <a:rPr lang="tr-TR" sz="2400" dirty="0"/>
              <a:t>varsa daha sonra dönüş yapılmalıdır.</a:t>
            </a:r>
          </a:p>
          <a:p>
            <a:pPr marL="109728" indent="0">
              <a:buClr>
                <a:srgbClr val="FF0000"/>
              </a:buClr>
              <a:buNone/>
            </a:pPr>
            <a:endParaRPr lang="tr-TR" sz="2400" dirty="0" smtClean="0"/>
          </a:p>
          <a:p>
            <a:pPr marL="109728" indent="0">
              <a:buNone/>
            </a:pPr>
            <a:endParaRPr lang="tr-TR" sz="2000" dirty="0"/>
          </a:p>
        </p:txBody>
      </p:sp>
      <p:pic>
        <p:nvPicPr>
          <p:cNvPr id="5122" name="Picture 2" descr="C:\Users\ASUS\Desktop\und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62414"/>
            <a:ext cx="1867272" cy="1867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46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tr-TR" sz="2800" dirty="0" smtClean="0">
                <a:solidFill>
                  <a:srgbClr val="FF0000"/>
                </a:solidFill>
                <a:latin typeface="+mj-lt"/>
              </a:rPr>
              <a:t> b) Kelimeleri Tek Tek Okumak</a:t>
            </a:r>
            <a:r>
              <a:rPr lang="tr-TR" dirty="0" smtClean="0">
                <a:solidFill>
                  <a:schemeClr val="tx1"/>
                </a:solidFill>
              </a:rPr>
              <a:t/>
            </a:r>
            <a:br>
              <a:rPr lang="tr-TR" dirty="0" smtClean="0">
                <a:solidFill>
                  <a:schemeClr val="tx1"/>
                </a:solidFill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FF0000"/>
              </a:buClr>
            </a:pPr>
            <a:r>
              <a:rPr lang="tr-TR" sz="2400" dirty="0"/>
              <a:t>Kelimeleri tek tek </a:t>
            </a:r>
            <a:r>
              <a:rPr lang="tr-TR" sz="2400" dirty="0" smtClean="0"/>
              <a:t>okumak </a:t>
            </a:r>
            <a:r>
              <a:rPr lang="tr-TR" sz="2400" dirty="0"/>
              <a:t>hem </a:t>
            </a:r>
            <a:r>
              <a:rPr lang="tr-TR" sz="2400" dirty="0" smtClean="0"/>
              <a:t>etkili hem de hızlı </a:t>
            </a:r>
            <a:r>
              <a:rPr lang="tr-TR" sz="2400" dirty="0"/>
              <a:t>okuma </a:t>
            </a:r>
            <a:r>
              <a:rPr lang="tr-TR" sz="2400" dirty="0" smtClean="0"/>
              <a:t>açısından yanlış bir davranıştır.</a:t>
            </a:r>
          </a:p>
          <a:p>
            <a:pPr marL="109728" indent="0">
              <a:buClr>
                <a:srgbClr val="FF0000"/>
              </a:buClr>
              <a:buNone/>
            </a:pPr>
            <a:endParaRPr lang="tr-TR" sz="2400" dirty="0" smtClean="0"/>
          </a:p>
          <a:p>
            <a:pPr>
              <a:buClr>
                <a:srgbClr val="FF0000"/>
              </a:buClr>
            </a:pPr>
            <a:r>
              <a:rPr lang="tr-TR" sz="2400" dirty="0" smtClean="0"/>
              <a:t>Kelimeleri tek tek </a:t>
            </a:r>
            <a:r>
              <a:rPr lang="tr-TR" sz="2400" dirty="0"/>
              <a:t>okumak sadece </a:t>
            </a:r>
            <a:r>
              <a:rPr lang="tr-TR" sz="2400" dirty="0" smtClean="0"/>
              <a:t>sizi yavaşlatmaz, aynı zamanda anlatılan konuyu kaçırmanıza sebep olur.</a:t>
            </a:r>
          </a:p>
          <a:p>
            <a:pPr marL="109728" indent="0">
              <a:buClr>
                <a:srgbClr val="FF0000"/>
              </a:buClr>
              <a:buNone/>
            </a:pPr>
            <a:endParaRPr lang="tr-TR" sz="2400" dirty="0" smtClean="0"/>
          </a:p>
          <a:p>
            <a:pPr>
              <a:buClr>
                <a:srgbClr val="FF0000"/>
              </a:buClr>
            </a:pPr>
            <a:r>
              <a:rPr lang="tr-TR" sz="2400" dirty="0" smtClean="0"/>
              <a:t>Her </a:t>
            </a:r>
            <a:r>
              <a:rPr lang="tr-TR" sz="2400" dirty="0"/>
              <a:t>bir kelimeyi ayrı bir </a:t>
            </a:r>
            <a:r>
              <a:rPr lang="tr-TR" sz="2400" dirty="0" smtClean="0"/>
              <a:t>birim olarak </a:t>
            </a:r>
            <a:r>
              <a:rPr lang="tr-TR" sz="2400" dirty="0"/>
              <a:t>okuyan </a:t>
            </a:r>
            <a:r>
              <a:rPr lang="tr-TR" sz="2400" dirty="0" smtClean="0"/>
              <a:t>insanlar, </a:t>
            </a:r>
            <a:r>
              <a:rPr lang="tr-TR" sz="2400" dirty="0"/>
              <a:t>kelimeleri </a:t>
            </a:r>
            <a:r>
              <a:rPr lang="tr-TR" sz="2400" dirty="0" smtClean="0"/>
              <a:t>gruplar </a:t>
            </a:r>
            <a:r>
              <a:rPr lang="tr-TR" sz="2400" dirty="0"/>
              <a:t>halinde hızlı bir şekilde okuyanlara göre daha az anlarlar. </a:t>
            </a:r>
          </a:p>
          <a:p>
            <a:pPr marL="109728" indent="0">
              <a:buClr>
                <a:srgbClr val="FF0000"/>
              </a:buClr>
              <a:buNone/>
            </a:pPr>
            <a:r>
              <a:rPr lang="tr-TR" sz="2400" dirty="0" smtClean="0"/>
              <a:t> </a:t>
            </a:r>
          </a:p>
          <a:p>
            <a:pPr>
              <a:buClr>
                <a:srgbClr val="FF0000"/>
              </a:buClr>
            </a:pPr>
            <a:r>
              <a:rPr lang="tr-TR" sz="2400" dirty="0" smtClean="0"/>
              <a:t>Kelimeleri </a:t>
            </a:r>
            <a:r>
              <a:rPr lang="tr-TR" sz="2400" dirty="0"/>
              <a:t>gruplayarak okumak daha hızlı okumanızı </a:t>
            </a:r>
            <a:r>
              <a:rPr lang="tr-TR" sz="2400" dirty="0" smtClean="0"/>
              <a:t>sağlar.</a:t>
            </a:r>
          </a:p>
          <a:p>
            <a:pPr marL="109728" indent="0">
              <a:buClr>
                <a:srgbClr val="FF0000"/>
              </a:buClr>
              <a:buNone/>
            </a:pPr>
            <a:endParaRPr lang="tr-TR" sz="2400" dirty="0" smtClean="0"/>
          </a:p>
          <a:p>
            <a:pPr>
              <a:buClr>
                <a:srgbClr val="FF0000"/>
              </a:buClr>
            </a:pPr>
            <a:r>
              <a:rPr lang="tr-TR" sz="2400" dirty="0" smtClean="0"/>
              <a:t>Her </a:t>
            </a:r>
            <a:r>
              <a:rPr lang="tr-TR" sz="2400" dirty="0"/>
              <a:t>kelime için bir bakış atmak gerektiğinden bir satırdaki 10 kelime için 10 bakış ve 10 işlem </a:t>
            </a:r>
            <a:r>
              <a:rPr lang="tr-TR" sz="2400" dirty="0" smtClean="0"/>
              <a:t>gerekir.</a:t>
            </a:r>
          </a:p>
          <a:p>
            <a:pPr marL="109728" indent="0">
              <a:buClr>
                <a:srgbClr val="FF0000"/>
              </a:buClr>
              <a:buNone/>
            </a:pPr>
            <a:r>
              <a:rPr lang="tr-TR" sz="2400" dirty="0" smtClean="0"/>
              <a:t> </a:t>
            </a:r>
          </a:p>
          <a:p>
            <a:pPr>
              <a:buClr>
                <a:srgbClr val="FF0000"/>
              </a:buClr>
            </a:pPr>
            <a:r>
              <a:rPr lang="tr-TR" sz="2400" dirty="0"/>
              <a:t>Ancak kelimeleri 3’lü gruplar halinde okursanız. Sadece 3 bakışta ve 3 işlemde bir satırı okursunuz bu da okumanızı 3 kat hızlandırmanız demektir. </a:t>
            </a:r>
            <a:endParaRPr lang="tr-TR" sz="2400" dirty="0" smtClean="0"/>
          </a:p>
          <a:p>
            <a:pPr marL="109728" indent="0">
              <a:buClr>
                <a:srgbClr val="FF0000"/>
              </a:buClr>
              <a:buNone/>
            </a:pPr>
            <a:endParaRPr lang="tr-TR" sz="2400" dirty="0" smtClean="0"/>
          </a:p>
          <a:p>
            <a:pPr marL="109728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6921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tr-TR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tr-TR" sz="2800" dirty="0">
                <a:solidFill>
                  <a:srgbClr val="FF0000"/>
                </a:solidFill>
                <a:latin typeface="+mj-lt"/>
              </a:rPr>
              <a:t>c</a:t>
            </a:r>
            <a:r>
              <a:rPr lang="tr-TR" sz="2800" dirty="0" smtClean="0">
                <a:solidFill>
                  <a:srgbClr val="FF0000"/>
                </a:solidFill>
                <a:latin typeface="+mj-lt"/>
              </a:rPr>
              <a:t>) Sesle, Dudakla veya Parmakla Okumak</a:t>
            </a:r>
            <a:r>
              <a:rPr lang="tr-TR" dirty="0" smtClean="0">
                <a:solidFill>
                  <a:schemeClr val="tx1"/>
                </a:solidFill>
              </a:rPr>
              <a:t/>
            </a:r>
            <a:br>
              <a:rPr lang="tr-TR" dirty="0" smtClean="0">
                <a:solidFill>
                  <a:schemeClr val="tx1"/>
                </a:solidFill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tr-TR" sz="2400" dirty="0"/>
              <a:t>Okuma yaparken en büyük hatalardan biri de </a:t>
            </a:r>
            <a:r>
              <a:rPr lang="tr-TR" sz="2400" dirty="0" smtClean="0"/>
              <a:t>sesle, </a:t>
            </a:r>
            <a:r>
              <a:rPr lang="tr-TR" sz="2400" dirty="0" smtClean="0"/>
              <a:t>dudakla ya </a:t>
            </a:r>
            <a:r>
              <a:rPr lang="tr-TR" sz="2400" dirty="0"/>
              <a:t>da parmakla işaret ederek okumaktır. Bu şekilde okuyan biri </a:t>
            </a:r>
            <a:r>
              <a:rPr lang="tr-TR" sz="2400" dirty="0" smtClean="0"/>
              <a:t>asla etkili ve </a:t>
            </a:r>
            <a:r>
              <a:rPr lang="tr-TR" sz="2400" dirty="0"/>
              <a:t>hızlı okuyamaz</a:t>
            </a:r>
            <a:r>
              <a:rPr lang="tr-TR" sz="2400" dirty="0" smtClean="0"/>
              <a:t>.</a:t>
            </a:r>
          </a:p>
          <a:p>
            <a:pPr marL="109728" indent="0">
              <a:buNone/>
            </a:pPr>
            <a:r>
              <a:rPr lang="tr-TR" sz="2400" dirty="0" smtClean="0"/>
              <a:t> </a:t>
            </a:r>
            <a:endParaRPr lang="tr-TR" sz="2400" dirty="0"/>
          </a:p>
          <a:p>
            <a:pPr>
              <a:buClr>
                <a:srgbClr val="FF0000"/>
              </a:buClr>
            </a:pPr>
            <a:r>
              <a:rPr lang="tr-TR" sz="2400" dirty="0" smtClean="0"/>
              <a:t>Bu hem sizi yavaşlatır hem de sizi yorar.</a:t>
            </a:r>
          </a:p>
          <a:p>
            <a:pPr marL="109728" indent="0">
              <a:buNone/>
            </a:pPr>
            <a:endParaRPr lang="tr-TR" sz="2400" dirty="0" smtClean="0"/>
          </a:p>
          <a:p>
            <a:pPr>
              <a:buClr>
                <a:srgbClr val="FF0000"/>
              </a:buClr>
            </a:pPr>
            <a:r>
              <a:rPr lang="tr-TR" sz="2400" dirty="0" smtClean="0"/>
              <a:t>İç </a:t>
            </a:r>
            <a:r>
              <a:rPr lang="tr-TR" sz="2400" dirty="0"/>
              <a:t>seslendirme okuduğun her kelimeyi kafanızda seslendirme </a:t>
            </a:r>
            <a:r>
              <a:rPr lang="tr-TR" sz="2400" dirty="0" smtClean="0"/>
              <a:t>alışkanlığıdır. İçten </a:t>
            </a:r>
            <a:r>
              <a:rPr lang="tr-TR" sz="2400" dirty="0"/>
              <a:t>seslendirdiğinizde kelimelerin beyninizde söylendiğini duyarsınız. Bu gerektiğinden daha fazla zaman </a:t>
            </a:r>
            <a:r>
              <a:rPr lang="tr-TR" sz="2400" dirty="0" smtClean="0"/>
              <a:t>almaktadır.</a:t>
            </a:r>
          </a:p>
          <a:p>
            <a:pPr marL="109728" indent="0">
              <a:buNone/>
            </a:pPr>
            <a:endParaRPr lang="tr-TR" sz="2400" dirty="0" smtClean="0"/>
          </a:p>
          <a:p>
            <a:pPr>
              <a:buClr>
                <a:srgbClr val="FF0000"/>
              </a:buClr>
            </a:pPr>
            <a:r>
              <a:rPr lang="tr-TR" sz="2400" dirty="0"/>
              <a:t>İç sesinizi ortadan kaldırmak bile okuma hızınızı önemli ölçüde arttırabilir.   </a:t>
            </a:r>
          </a:p>
          <a:p>
            <a:pPr>
              <a:buClr>
                <a:srgbClr val="FF0000"/>
              </a:buClr>
            </a:pPr>
            <a:endParaRPr lang="tr-TR" sz="2400" dirty="0" smtClean="0"/>
          </a:p>
          <a:p>
            <a:pPr>
              <a:buClr>
                <a:srgbClr val="FF0000"/>
              </a:buClr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84073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002060"/>
                </a:solidFill>
              </a:rPr>
              <a:t>ETKİLİ VE HIZLI OKUMANIN FAYDALARI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fontScale="77500" lnSpcReduction="20000"/>
          </a:bodyPr>
          <a:lstStyle/>
          <a:p>
            <a:pPr lvl="0">
              <a:buClr>
                <a:srgbClr val="FF0000"/>
              </a:buClr>
            </a:pPr>
            <a:r>
              <a:rPr lang="tr-TR" dirty="0"/>
              <a:t>Etkin okuma sayesinde </a:t>
            </a:r>
            <a:r>
              <a:rPr lang="tr-TR" dirty="0" smtClean="0"/>
              <a:t>okuduklarınızın </a:t>
            </a:r>
            <a:r>
              <a:rPr lang="tr-TR" dirty="0"/>
              <a:t>en az % 65’ini </a:t>
            </a:r>
            <a:r>
              <a:rPr lang="tr-TR" dirty="0" smtClean="0"/>
              <a:t>anlarsınız</a:t>
            </a:r>
            <a:endParaRPr lang="tr-TR" dirty="0" smtClean="0"/>
          </a:p>
          <a:p>
            <a:pPr marL="109728" lvl="0" indent="0">
              <a:buNone/>
            </a:pPr>
            <a:endParaRPr lang="tr-TR" dirty="0"/>
          </a:p>
          <a:p>
            <a:pPr lvl="0">
              <a:buClr>
                <a:srgbClr val="FF0000"/>
              </a:buClr>
            </a:pPr>
            <a:r>
              <a:rPr lang="tr-TR" dirty="0" smtClean="0"/>
              <a:t>Okul başarısında artış </a:t>
            </a:r>
            <a:r>
              <a:rPr lang="tr-TR" dirty="0" smtClean="0"/>
              <a:t>sağlarsınız</a:t>
            </a:r>
            <a:r>
              <a:rPr lang="tr-TR" dirty="0" smtClean="0"/>
              <a:t>.</a:t>
            </a:r>
          </a:p>
          <a:p>
            <a:pPr marL="109728" lvl="0" indent="0">
              <a:buNone/>
            </a:pPr>
            <a:endParaRPr lang="tr-TR" dirty="0"/>
          </a:p>
          <a:p>
            <a:pPr lvl="0">
              <a:buClr>
                <a:srgbClr val="FF0000"/>
              </a:buClr>
            </a:pPr>
            <a:r>
              <a:rPr lang="tr-TR" dirty="0" smtClean="0"/>
              <a:t>Okuduğunuz </a:t>
            </a:r>
            <a:r>
              <a:rPr lang="tr-TR" dirty="0"/>
              <a:t>kitapları daha kısa sürede </a:t>
            </a:r>
            <a:r>
              <a:rPr lang="tr-TR" dirty="0" smtClean="0"/>
              <a:t>tamamlarsınız</a:t>
            </a:r>
            <a:r>
              <a:rPr lang="tr-TR" dirty="0" smtClean="0"/>
              <a:t>.</a:t>
            </a:r>
          </a:p>
          <a:p>
            <a:pPr marL="109728" lvl="0" indent="0">
              <a:buNone/>
            </a:pPr>
            <a:endParaRPr lang="tr-TR" dirty="0" smtClean="0"/>
          </a:p>
          <a:p>
            <a:pPr>
              <a:buClr>
                <a:srgbClr val="FF0000"/>
              </a:buClr>
            </a:pPr>
            <a:r>
              <a:rPr lang="tr-TR" dirty="0"/>
              <a:t>Kısa sürede daha fazla kitap </a:t>
            </a:r>
            <a:r>
              <a:rPr lang="tr-TR" dirty="0" smtClean="0"/>
              <a:t>okuyabilirsiniz</a:t>
            </a:r>
            <a:r>
              <a:rPr lang="tr-TR" dirty="0" smtClean="0"/>
              <a:t>.</a:t>
            </a:r>
          </a:p>
          <a:p>
            <a:pPr marL="109728" indent="0">
              <a:buNone/>
            </a:pPr>
            <a:endParaRPr lang="tr-TR" dirty="0" smtClean="0"/>
          </a:p>
          <a:p>
            <a:pPr>
              <a:buClr>
                <a:srgbClr val="FF0000"/>
              </a:buClr>
            </a:pPr>
            <a:r>
              <a:rPr lang="tr-TR" dirty="0"/>
              <a:t>Daha az sürede daha çok şey </a:t>
            </a:r>
            <a:r>
              <a:rPr lang="tr-TR" dirty="0" smtClean="0"/>
              <a:t>öğrenirsiniz.</a:t>
            </a:r>
            <a:endParaRPr lang="tr-TR" dirty="0" smtClean="0"/>
          </a:p>
          <a:p>
            <a:pPr marL="109728" indent="0">
              <a:buNone/>
            </a:pPr>
            <a:endParaRPr lang="tr-TR" dirty="0" smtClean="0"/>
          </a:p>
          <a:p>
            <a:pPr>
              <a:buClr>
                <a:srgbClr val="FF0000"/>
              </a:buClr>
            </a:pPr>
            <a:r>
              <a:rPr lang="tr-TR" dirty="0" smtClean="0"/>
              <a:t>Aynı </a:t>
            </a:r>
            <a:r>
              <a:rPr lang="tr-TR" dirty="0"/>
              <a:t>anda birden fazla </a:t>
            </a:r>
            <a:r>
              <a:rPr lang="tr-TR" dirty="0" smtClean="0"/>
              <a:t>nesneyi görebilme </a:t>
            </a:r>
            <a:r>
              <a:rPr lang="tr-TR" dirty="0" smtClean="0"/>
              <a:t>                   becerinizi geliştirebilirsiniz.</a:t>
            </a:r>
            <a:endParaRPr lang="tr-TR" dirty="0" smtClean="0"/>
          </a:p>
          <a:p>
            <a:pPr marL="109728" indent="0">
              <a:buNone/>
            </a:pPr>
            <a:endParaRPr lang="tr-TR" dirty="0" smtClean="0"/>
          </a:p>
          <a:p>
            <a:pPr lvl="0">
              <a:buClr>
                <a:srgbClr val="FF0000"/>
              </a:buClr>
            </a:pPr>
            <a:r>
              <a:rPr lang="tr-TR" dirty="0"/>
              <a:t>Aktif görme </a:t>
            </a:r>
            <a:r>
              <a:rPr lang="tr-TR" dirty="0" smtClean="0"/>
              <a:t>alanınızı genişletebilirsiniz.</a:t>
            </a:r>
            <a:endParaRPr lang="tr-TR" dirty="0"/>
          </a:p>
          <a:p>
            <a:pPr lvl="0"/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6146" name="Picture 2" descr="C:\Users\ASUS\Desktop\h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293096"/>
            <a:ext cx="2766053" cy="207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95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02060"/>
                </a:solidFill>
              </a:rPr>
              <a:t>ÖZETLE;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200" dirty="0" smtClean="0"/>
              <a:t>Etkili ve hızlı </a:t>
            </a:r>
            <a:r>
              <a:rPr lang="tr-TR" sz="2200" dirty="0"/>
              <a:t>okuma öğrenilebilen bir beceridir. Genellikle okumayı öğrendiğinizden beri geliştirdiğiniz kötü alışkanlıkları yenmeyi içerir. </a:t>
            </a:r>
            <a:endParaRPr lang="tr-TR" sz="2200" dirty="0" smtClean="0"/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tr-TR" sz="2200" dirty="0" smtClean="0"/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200" dirty="0" smtClean="0"/>
              <a:t>Doğru </a:t>
            </a:r>
            <a:r>
              <a:rPr lang="tr-TR" sz="2200" dirty="0"/>
              <a:t>bir şekilde uygulandığında ve özenle çalışıldığında, </a:t>
            </a:r>
            <a:r>
              <a:rPr lang="tr-TR" sz="2200" dirty="0" smtClean="0"/>
              <a:t>etkili ve hızlı </a:t>
            </a:r>
            <a:r>
              <a:rPr lang="tr-TR" sz="2200" dirty="0"/>
              <a:t>okuma toplam verimliliğinizi önemli ölçüde arttırır, zaman kazanmanızı sağlar ve diğer alanlarda etkili bir şekilde çalışmanıza izin verir.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tr-TR" dirty="0"/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tr-TR" dirty="0"/>
          </a:p>
          <a:p>
            <a:endParaRPr lang="tr-TR" dirty="0"/>
          </a:p>
        </p:txBody>
      </p:sp>
      <p:pic>
        <p:nvPicPr>
          <p:cNvPr id="7170" name="Picture 2" descr="C:\Users\ASUS\Desktop\Kitap-Okuma-Nasıl-Sevdirili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368" y="4667200"/>
            <a:ext cx="2808312" cy="1873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80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/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FF0000"/>
                </a:solidFill>
              </a:rPr>
              <a:t>Hızlı </a:t>
            </a:r>
            <a:r>
              <a:rPr lang="tr-TR" dirty="0">
                <a:solidFill>
                  <a:srgbClr val="FF0000"/>
                </a:solidFill>
              </a:rPr>
              <a:t>O</a:t>
            </a:r>
            <a:r>
              <a:rPr lang="tr-TR" dirty="0" smtClean="0">
                <a:solidFill>
                  <a:srgbClr val="FF0000"/>
                </a:solidFill>
              </a:rPr>
              <a:t>kuma: </a:t>
            </a:r>
            <a:r>
              <a:rPr lang="tr-TR" sz="2400" dirty="0"/>
              <a:t>B</a:t>
            </a:r>
            <a:r>
              <a:rPr lang="tr-TR" sz="2400" dirty="0" smtClean="0"/>
              <a:t>ireyin </a:t>
            </a:r>
            <a:r>
              <a:rPr lang="tr-TR" sz="2400" dirty="0"/>
              <a:t>bir </a:t>
            </a:r>
            <a:endParaRPr lang="tr-TR" sz="2400" dirty="0" smtClean="0"/>
          </a:p>
          <a:p>
            <a:pPr marL="109728" indent="0">
              <a:buNone/>
            </a:pPr>
            <a:r>
              <a:rPr lang="tr-TR" sz="2400" dirty="0" smtClean="0"/>
              <a:t>dakika </a:t>
            </a:r>
            <a:r>
              <a:rPr lang="tr-TR" sz="2400" dirty="0"/>
              <a:t>içerisinde okuduğu </a:t>
            </a:r>
            <a:endParaRPr lang="tr-TR" sz="2400" dirty="0" smtClean="0"/>
          </a:p>
          <a:p>
            <a:pPr marL="109728" indent="0">
              <a:buNone/>
            </a:pPr>
            <a:r>
              <a:rPr lang="tr-TR" sz="2400" dirty="0" smtClean="0"/>
              <a:t>kelime </a:t>
            </a:r>
            <a:r>
              <a:rPr lang="tr-TR" sz="2400" dirty="0"/>
              <a:t>sayısının standartların </a:t>
            </a:r>
            <a:endParaRPr lang="tr-TR" sz="2400" dirty="0" smtClean="0"/>
          </a:p>
          <a:p>
            <a:pPr marL="109728" indent="0">
              <a:buNone/>
            </a:pPr>
            <a:r>
              <a:rPr lang="tr-TR" sz="2400" dirty="0" smtClean="0"/>
              <a:t>üstüne </a:t>
            </a:r>
            <a:r>
              <a:rPr lang="tr-TR" sz="2400" dirty="0"/>
              <a:t>çıkarılmasıdır. Ortalama </a:t>
            </a:r>
            <a:endParaRPr lang="tr-TR" sz="2400" dirty="0" smtClean="0"/>
          </a:p>
          <a:p>
            <a:pPr marL="109728" indent="0">
              <a:buNone/>
            </a:pPr>
            <a:r>
              <a:rPr lang="tr-TR" sz="2400" dirty="0" smtClean="0"/>
              <a:t>bir </a:t>
            </a:r>
            <a:r>
              <a:rPr lang="tr-TR" sz="2400" dirty="0"/>
              <a:t>insan bir dakikada 200 </a:t>
            </a:r>
            <a:r>
              <a:rPr lang="tr-TR" sz="2400" dirty="0" smtClean="0"/>
              <a:t>civarın-</a:t>
            </a:r>
          </a:p>
          <a:p>
            <a:pPr marL="109728" indent="0">
              <a:buNone/>
            </a:pPr>
            <a:r>
              <a:rPr lang="tr-TR" sz="2400" dirty="0" smtClean="0"/>
              <a:t>da kelime </a:t>
            </a:r>
            <a:r>
              <a:rPr lang="tr-TR" sz="2400" dirty="0"/>
              <a:t>okur</a:t>
            </a:r>
            <a:r>
              <a:rPr lang="tr-TR" sz="2400" dirty="0" smtClean="0"/>
              <a:t>.</a:t>
            </a:r>
          </a:p>
          <a:p>
            <a:endParaRPr lang="tr-TR" dirty="0" smtClean="0"/>
          </a:p>
          <a:p>
            <a:pPr marL="109728" indent="0">
              <a:buNone/>
            </a:pPr>
            <a:endParaRPr lang="tr-TR" dirty="0"/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FF0000"/>
                </a:solidFill>
              </a:rPr>
              <a:t>Etkili Okuma: </a:t>
            </a:r>
            <a:r>
              <a:rPr lang="tr-TR" sz="2400" dirty="0"/>
              <a:t>O</a:t>
            </a:r>
            <a:r>
              <a:rPr lang="tr-TR" sz="2400" dirty="0" smtClean="0"/>
              <a:t>kuduğunu </a:t>
            </a:r>
            <a:r>
              <a:rPr lang="tr-TR" sz="2400" dirty="0"/>
              <a:t>anlamayı ifade eden bir terimdir</a:t>
            </a:r>
            <a:r>
              <a:rPr lang="tr-TR" sz="2400" dirty="0" smtClean="0"/>
              <a:t>. Etkili okuma, hem hızlı hem de anlayarak okumaktır.</a:t>
            </a:r>
            <a:endParaRPr lang="tr-TR" sz="2400" dirty="0"/>
          </a:p>
        </p:txBody>
      </p:sp>
      <p:pic>
        <p:nvPicPr>
          <p:cNvPr id="2050" name="Picture 2" descr="C:\Users\ASUS\Desktop\hizli-okuma-kursu-anka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162650"/>
            <a:ext cx="3600400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46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002060"/>
                </a:solidFill>
              </a:rPr>
              <a:t>ETKİLİ OKUMANIN KURALLARI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endParaRPr lang="tr-TR" dirty="0" smtClean="0"/>
          </a:p>
          <a:p>
            <a:pPr marL="624078" indent="-514350">
              <a:buClr>
                <a:srgbClr val="FF0000"/>
              </a:buClr>
              <a:buFont typeface="+mj-lt"/>
              <a:buAutoNum type="arabicPeriod"/>
            </a:pPr>
            <a:r>
              <a:rPr lang="tr-TR" dirty="0" smtClean="0"/>
              <a:t>Amaçları Belirleme</a:t>
            </a:r>
          </a:p>
          <a:p>
            <a:pPr marL="624078" indent="-514350">
              <a:buClr>
                <a:srgbClr val="FF0000"/>
              </a:buClr>
              <a:buFont typeface="+mj-lt"/>
              <a:buAutoNum type="arabicPeriod"/>
            </a:pPr>
            <a:r>
              <a:rPr lang="tr-TR" dirty="0" smtClean="0"/>
              <a:t>Odaklanma ve Motivasyon</a:t>
            </a:r>
          </a:p>
          <a:p>
            <a:pPr marL="624078" indent="-514350">
              <a:buClr>
                <a:srgbClr val="FF0000"/>
              </a:buClr>
              <a:buFont typeface="+mj-lt"/>
              <a:buAutoNum type="arabicPeriod"/>
            </a:pPr>
            <a:r>
              <a:rPr lang="tr-TR" dirty="0" smtClean="0"/>
              <a:t>Ortamı Düzenleme</a:t>
            </a:r>
          </a:p>
          <a:p>
            <a:pPr marL="624078" indent="-514350">
              <a:buClr>
                <a:srgbClr val="FF0000"/>
              </a:buClr>
              <a:buFont typeface="+mj-lt"/>
              <a:buAutoNum type="arabicPeriod"/>
            </a:pPr>
            <a:r>
              <a:rPr lang="tr-TR" dirty="0" smtClean="0"/>
              <a:t>Etkili Okuma Tekniklerini Bilme</a:t>
            </a:r>
          </a:p>
          <a:p>
            <a:pPr marL="624078" indent="-514350">
              <a:buClr>
                <a:srgbClr val="FF0000"/>
              </a:buClr>
              <a:buFont typeface="+mj-lt"/>
              <a:buAutoNum type="arabicPeriod"/>
            </a:pPr>
            <a:r>
              <a:rPr lang="tr-TR" dirty="0" smtClean="0"/>
              <a:t>Yanlış Okuma Alışkanlıklarından Kurtulma</a:t>
            </a:r>
          </a:p>
          <a:p>
            <a:pPr marL="624078" indent="-514350">
              <a:buFont typeface="+mj-lt"/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74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8012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02060"/>
                </a:solidFill>
              </a:rPr>
              <a:t>1. AMAÇLARI BELİRLEME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sz="2400" dirty="0"/>
              <a:t>Etkili okuma yapmak isteyen kişi okumadan önce okumayı hangi amaçla yaptığını belirlemelidir. Kendisine bu metni </a:t>
            </a:r>
            <a:r>
              <a:rPr lang="tr-TR" sz="2400" dirty="0" smtClean="0"/>
              <a:t>‘neden </a:t>
            </a:r>
            <a:r>
              <a:rPr lang="tr-TR" sz="2400" dirty="0"/>
              <a:t>okuyorum</a:t>
            </a:r>
            <a:r>
              <a:rPr lang="tr-TR" sz="2400" dirty="0" smtClean="0"/>
              <a:t>?’ sorusunu </a:t>
            </a:r>
            <a:r>
              <a:rPr lang="tr-TR" sz="2400" dirty="0"/>
              <a:t>sormalı ve o metnin kendisi için önemli olduğuna ikna olmalıdır</a:t>
            </a:r>
            <a:r>
              <a:rPr lang="tr-TR" sz="2400" dirty="0" smtClean="0"/>
              <a:t>.</a:t>
            </a:r>
          </a:p>
          <a:p>
            <a:endParaRPr lang="tr-TR" sz="2000" dirty="0"/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tr-TR" sz="2400" dirty="0" smtClean="0">
                <a:solidFill>
                  <a:srgbClr val="FF0000"/>
                </a:solidFill>
              </a:rPr>
              <a:t>Okuma Nedenleri:</a:t>
            </a:r>
          </a:p>
          <a:p>
            <a:pPr lvl="1">
              <a:buClr>
                <a:srgbClr val="002060"/>
              </a:buClr>
              <a:buFont typeface="Wingdings" pitchFamily="2" charset="2"/>
              <a:buChar char="q"/>
            </a:pPr>
            <a:r>
              <a:rPr lang="tr-TR" sz="1800" dirty="0" smtClean="0">
                <a:solidFill>
                  <a:schemeClr val="tx1"/>
                </a:solidFill>
              </a:rPr>
              <a:t>Ders çalışmak için,</a:t>
            </a:r>
          </a:p>
          <a:p>
            <a:pPr lvl="1">
              <a:buClr>
                <a:srgbClr val="002060"/>
              </a:buClr>
              <a:buFont typeface="Wingdings" pitchFamily="2" charset="2"/>
              <a:buChar char="q"/>
            </a:pPr>
            <a:r>
              <a:rPr lang="tr-TR" sz="1800" dirty="0" smtClean="0">
                <a:solidFill>
                  <a:schemeClr val="tx1"/>
                </a:solidFill>
              </a:rPr>
              <a:t>Belirli konularda bilgi edinmek için,</a:t>
            </a:r>
          </a:p>
          <a:p>
            <a:pPr lvl="1">
              <a:buClr>
                <a:srgbClr val="002060"/>
              </a:buClr>
              <a:buFont typeface="Wingdings" pitchFamily="2" charset="2"/>
              <a:buChar char="q"/>
            </a:pPr>
            <a:r>
              <a:rPr lang="tr-TR" sz="1800" dirty="0" smtClean="0">
                <a:solidFill>
                  <a:schemeClr val="tx1"/>
                </a:solidFill>
              </a:rPr>
              <a:t>Genel kültür düzeyini arttırmak için,</a:t>
            </a:r>
          </a:p>
          <a:p>
            <a:pPr lvl="1">
              <a:buClr>
                <a:srgbClr val="002060"/>
              </a:buClr>
              <a:buFont typeface="Wingdings" pitchFamily="2" charset="2"/>
              <a:buChar char="q"/>
            </a:pPr>
            <a:r>
              <a:rPr lang="tr-TR" sz="1800" dirty="0" smtClean="0">
                <a:solidFill>
                  <a:schemeClr val="tx1"/>
                </a:solidFill>
              </a:rPr>
              <a:t>Güncel olayları takip etmek için</a:t>
            </a:r>
            <a:r>
              <a:rPr lang="tr-TR" sz="1800" dirty="0" smtClean="0">
                <a:solidFill>
                  <a:schemeClr val="tx1"/>
                </a:solidFill>
              </a:rPr>
              <a:t>,</a:t>
            </a:r>
          </a:p>
          <a:p>
            <a:pPr lvl="1">
              <a:buClr>
                <a:srgbClr val="002060"/>
              </a:buClr>
              <a:buFont typeface="Wingdings" pitchFamily="2" charset="2"/>
              <a:buChar char="q"/>
            </a:pPr>
            <a:r>
              <a:rPr lang="tr-TR" sz="1800" dirty="0" smtClean="0">
                <a:solidFill>
                  <a:schemeClr val="tx1"/>
                </a:solidFill>
              </a:rPr>
              <a:t>Boş zamanları değerlendirmek için,</a:t>
            </a:r>
            <a:endParaRPr lang="tr-TR" sz="1800" dirty="0" smtClean="0">
              <a:solidFill>
                <a:schemeClr val="tx1"/>
              </a:solidFill>
            </a:endParaRPr>
          </a:p>
          <a:p>
            <a:pPr lvl="1">
              <a:buClr>
                <a:srgbClr val="FF0000"/>
              </a:buClr>
              <a:buFont typeface="Arial" pitchFamily="34" charset="0"/>
              <a:buChar char="•"/>
            </a:pPr>
            <a:endParaRPr lang="tr-TR" sz="1800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ASUS\Desktop\k_11112906_kitap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789040"/>
            <a:ext cx="3390511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12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2060"/>
                </a:solidFill>
              </a:rPr>
              <a:t>2. ODAKLANMA VE MOTİVASYON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</a:pPr>
            <a:r>
              <a:rPr lang="tr-TR" sz="2400" dirty="0" smtClean="0"/>
              <a:t>Etkili okumanın en </a:t>
            </a:r>
            <a:r>
              <a:rPr lang="tr-TR" sz="2400" dirty="0"/>
              <a:t>önemli etkenlerden </a:t>
            </a:r>
            <a:r>
              <a:rPr lang="tr-TR" sz="2400" dirty="0" smtClean="0"/>
              <a:t>                                    biri de konsantrasyondur</a:t>
            </a:r>
            <a:r>
              <a:rPr lang="tr-TR" sz="2400" dirty="0"/>
              <a:t>. </a:t>
            </a:r>
            <a:endParaRPr lang="tr-TR" sz="2400" dirty="0" smtClean="0"/>
          </a:p>
          <a:p>
            <a:pPr marL="109728" indent="0">
              <a:buClr>
                <a:srgbClr val="FF0000"/>
              </a:buClr>
              <a:buNone/>
            </a:pPr>
            <a:endParaRPr lang="tr-TR" sz="2400" dirty="0"/>
          </a:p>
          <a:p>
            <a:pPr>
              <a:buClr>
                <a:srgbClr val="FF0000"/>
              </a:buClr>
            </a:pPr>
            <a:r>
              <a:rPr lang="tr-TR" sz="2400" dirty="0" smtClean="0"/>
              <a:t>Kişi okumaya istekli olmalı ve okuma </a:t>
            </a:r>
            <a:r>
              <a:rPr lang="tr-TR" sz="2400" dirty="0"/>
              <a:t>yaparken </a:t>
            </a:r>
            <a:r>
              <a:rPr lang="tr-TR" sz="2400" dirty="0" smtClean="0"/>
              <a:t>kendisini </a:t>
            </a:r>
            <a:r>
              <a:rPr lang="tr-TR" sz="2400" dirty="0" smtClean="0"/>
              <a:t>ve çevresini dikkat dağıtıcı uyaranlardan arındırmalıdır.</a:t>
            </a:r>
          </a:p>
          <a:p>
            <a:pPr>
              <a:buClr>
                <a:srgbClr val="FF0000"/>
              </a:buClr>
            </a:pPr>
            <a:endParaRPr lang="tr-TR" sz="2400" dirty="0"/>
          </a:p>
          <a:p>
            <a:pPr>
              <a:buClr>
                <a:srgbClr val="FF0000"/>
              </a:buClr>
            </a:pPr>
            <a:r>
              <a:rPr lang="tr-TR" sz="2400" dirty="0" smtClean="0"/>
              <a:t>Etkili okuma için ‘burada</a:t>
            </a:r>
            <a:r>
              <a:rPr lang="tr-TR" sz="2400" dirty="0" smtClean="0"/>
              <a:t>’ olunmalı </a:t>
            </a:r>
            <a:r>
              <a:rPr lang="tr-TR" sz="2400" dirty="0" smtClean="0"/>
              <a:t>ve sadece </a:t>
            </a:r>
            <a:r>
              <a:rPr lang="tr-TR" sz="2400" dirty="0" smtClean="0"/>
              <a:t>yapılan </a:t>
            </a:r>
            <a:r>
              <a:rPr lang="tr-TR" sz="2400" dirty="0" smtClean="0"/>
              <a:t>işe </a:t>
            </a:r>
            <a:r>
              <a:rPr lang="tr-TR" sz="2400" dirty="0" smtClean="0"/>
              <a:t>odaklanılmalıdır.</a:t>
            </a:r>
            <a:endParaRPr lang="tr-TR" sz="2400" dirty="0" smtClean="0"/>
          </a:p>
          <a:p>
            <a:pPr marL="109728" indent="0">
              <a:buNone/>
            </a:pPr>
            <a:r>
              <a:rPr lang="tr-TR" sz="2400" dirty="0" smtClean="0"/>
              <a:t> </a:t>
            </a:r>
          </a:p>
          <a:p>
            <a:pPr>
              <a:buClr>
                <a:srgbClr val="FF0000"/>
              </a:buClr>
            </a:pPr>
            <a:r>
              <a:rPr lang="tr-TR" sz="2400" dirty="0" smtClean="0"/>
              <a:t>Okuma </a:t>
            </a:r>
            <a:r>
              <a:rPr lang="tr-TR" sz="2400" dirty="0"/>
              <a:t>yapılırken zihindeki tüm düşünceler bir kenara bırakılmalıdır. Sadece okunan metne odaklanmak hem okuma hızınızı hem de anlama hızınızı artıracaktır</a:t>
            </a:r>
            <a:r>
              <a:rPr lang="tr-TR" sz="2400" dirty="0" smtClean="0"/>
              <a:t>.</a:t>
            </a:r>
          </a:p>
          <a:p>
            <a:pPr marL="109728" indent="0">
              <a:buNone/>
            </a:pPr>
            <a:r>
              <a:rPr lang="tr-TR" sz="2400" dirty="0" smtClean="0"/>
              <a:t> </a:t>
            </a:r>
          </a:p>
        </p:txBody>
      </p:sp>
      <p:pic>
        <p:nvPicPr>
          <p:cNvPr id="8194" name="Picture 2" descr="C:\Users\ASUS\Desktop\ind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884" y="1689109"/>
            <a:ext cx="2183548" cy="1165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34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08112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02060"/>
                </a:solidFill>
              </a:rPr>
              <a:t>3. ORTAMI DÜZENLEME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tr-TR" sz="2200" dirty="0"/>
              <a:t>Hızlı ve etkin okuma tekniklerinden biri de etkin okuma için gerekli ve uygun ortamın sağlanmasıdır</a:t>
            </a:r>
            <a:r>
              <a:rPr lang="tr-TR" sz="2200" dirty="0" smtClean="0"/>
              <a:t>.</a:t>
            </a:r>
          </a:p>
          <a:p>
            <a:pPr marL="109728" indent="0">
              <a:buNone/>
            </a:pPr>
            <a:r>
              <a:rPr lang="tr-TR" sz="2200" dirty="0" smtClean="0"/>
              <a:t> </a:t>
            </a:r>
          </a:p>
          <a:p>
            <a:pPr>
              <a:buClr>
                <a:srgbClr val="FF0000"/>
              </a:buClr>
            </a:pPr>
            <a:r>
              <a:rPr lang="tr-TR" sz="2200" dirty="0" smtClean="0"/>
              <a:t>Çevredeki </a:t>
            </a:r>
            <a:r>
              <a:rPr lang="tr-TR" sz="2200" dirty="0"/>
              <a:t>fiziksel etkenler bizim okuduklarımızı anlamamızı zorlaştırabilir. </a:t>
            </a:r>
            <a:endParaRPr lang="tr-TR" sz="2200" dirty="0" smtClean="0"/>
          </a:p>
          <a:p>
            <a:endParaRPr lang="tr-TR" sz="2200" dirty="0" smtClean="0"/>
          </a:p>
          <a:p>
            <a:pPr>
              <a:buClr>
                <a:srgbClr val="FF0000"/>
              </a:buClr>
            </a:pPr>
            <a:r>
              <a:rPr lang="tr-TR" sz="2200" dirty="0" smtClean="0"/>
              <a:t>Ortamdaki </a:t>
            </a:r>
            <a:r>
              <a:rPr lang="tr-TR" sz="2200" dirty="0"/>
              <a:t>her türlü </a:t>
            </a:r>
            <a:r>
              <a:rPr lang="tr-TR" sz="2200" dirty="0" smtClean="0"/>
              <a:t>sorunlar</a:t>
            </a:r>
            <a:r>
              <a:rPr lang="tr-TR" sz="2200" dirty="0"/>
              <a:t>, ses, ışık düzeyini az ya da fazla olması okuma yaptığımız yer ya da masada dikkat dağıtacak çok fazla objenin olması </a:t>
            </a:r>
            <a:r>
              <a:rPr lang="tr-TR" sz="2200" dirty="0" smtClean="0"/>
              <a:t>etkili </a:t>
            </a:r>
            <a:r>
              <a:rPr lang="tr-TR" sz="2200" dirty="0"/>
              <a:t>okumayı engeller</a:t>
            </a:r>
            <a:r>
              <a:rPr lang="tr-TR" sz="2200" dirty="0" smtClean="0"/>
              <a:t>.</a:t>
            </a:r>
          </a:p>
          <a:p>
            <a:pPr marL="109728" indent="0">
              <a:buNone/>
            </a:pPr>
            <a:r>
              <a:rPr lang="tr-TR" sz="2200" dirty="0" smtClean="0"/>
              <a:t> </a:t>
            </a:r>
          </a:p>
          <a:p>
            <a:pPr>
              <a:buClr>
                <a:srgbClr val="FF0000"/>
              </a:buClr>
            </a:pPr>
            <a:r>
              <a:rPr lang="tr-TR" sz="2200" dirty="0" smtClean="0"/>
              <a:t>Okuma </a:t>
            </a:r>
            <a:r>
              <a:rPr lang="tr-TR" sz="2200" dirty="0"/>
              <a:t>yaparken dik bir şekilde oturmalı, zihnimizi boşaltmalı, arada bir gözlerimizi dinlendirmeliyiz. Okuduğumuz metinlere ışık karşıdan vurmalı ve metni dik bir açı ile okumalıyız</a:t>
            </a:r>
            <a:r>
              <a:rPr lang="tr-TR" sz="2200" dirty="0" smtClean="0"/>
              <a:t>.</a:t>
            </a:r>
          </a:p>
          <a:p>
            <a:pPr marL="109728" indent="0">
              <a:buNone/>
            </a:pPr>
            <a:endParaRPr lang="tr-TR" sz="2200" dirty="0" smtClean="0"/>
          </a:p>
          <a:p>
            <a:pPr>
              <a:buClr>
                <a:srgbClr val="FF0000"/>
              </a:buClr>
            </a:pPr>
            <a:r>
              <a:rPr lang="tr-TR" sz="2200" dirty="0"/>
              <a:t>Okumada göz ile okunan metin arasında 30 </a:t>
            </a:r>
            <a:r>
              <a:rPr lang="tr-TR" sz="2200" dirty="0" smtClean="0"/>
              <a:t>cm’den </a:t>
            </a:r>
            <a:r>
              <a:rPr lang="tr-TR" sz="2200" dirty="0"/>
              <a:t>az olmayan bir uzaklık bulunmalıdır.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7764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002060"/>
                </a:solidFill>
              </a:rPr>
              <a:t>4. ETKİLİ OKUMA TEKNİKLERİNİ BİLME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tr-TR" dirty="0" smtClean="0"/>
              <a:t>Etkili okuyabilmek için çeşitli tekniklerden yararlanabiliriz.</a:t>
            </a:r>
          </a:p>
          <a:p>
            <a:pPr>
              <a:buClr>
                <a:srgbClr val="FF0000"/>
              </a:buClr>
            </a:pPr>
            <a:endParaRPr lang="tr-TR" dirty="0" smtClean="0"/>
          </a:p>
          <a:p>
            <a:pPr marL="916686" lvl="1" indent="-514350">
              <a:buClr>
                <a:srgbClr val="FF0000"/>
              </a:buClr>
              <a:buFont typeface="+mj-lt"/>
              <a:buAutoNum type="alphaLcParenR"/>
            </a:pPr>
            <a:r>
              <a:rPr lang="tr-TR" dirty="0" smtClean="0">
                <a:solidFill>
                  <a:schemeClr val="tx1"/>
                </a:solidFill>
              </a:rPr>
              <a:t>Ön Okuma – Göz Gezdirme</a:t>
            </a:r>
          </a:p>
          <a:p>
            <a:pPr marL="916686" lvl="1" indent="-514350">
              <a:buClr>
                <a:srgbClr val="FF0000"/>
              </a:buClr>
              <a:buFont typeface="+mj-lt"/>
              <a:buAutoNum type="alphaLcParenR"/>
            </a:pPr>
            <a:r>
              <a:rPr lang="tr-TR" dirty="0" smtClean="0">
                <a:solidFill>
                  <a:schemeClr val="tx1"/>
                </a:solidFill>
              </a:rPr>
              <a:t>İz Taşı Koyma veya Altını Çizme</a:t>
            </a:r>
          </a:p>
          <a:p>
            <a:pPr marL="916686" lvl="1" indent="-514350">
              <a:buClr>
                <a:srgbClr val="FF0000"/>
              </a:buClr>
              <a:buFont typeface="+mj-lt"/>
              <a:buAutoNum type="alphaLcParenR"/>
            </a:pPr>
            <a:r>
              <a:rPr lang="tr-TR" dirty="0" smtClean="0">
                <a:solidFill>
                  <a:schemeClr val="tx1"/>
                </a:solidFill>
              </a:rPr>
              <a:t>Kelime Dağarcığını Geliştirme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1026" name="Picture 2" descr="C:\Users\ASUS\Desktop\hizli-ve-etkili-okuma-teknikler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972668"/>
            <a:ext cx="2609100" cy="146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SUS\Desktop\kitap-kurdu-testi-nettetre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852681"/>
            <a:ext cx="3299110" cy="183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84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936104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tr-TR" sz="2800" dirty="0" smtClean="0">
                <a:solidFill>
                  <a:srgbClr val="FF0000"/>
                </a:solidFill>
                <a:latin typeface="+mj-lt"/>
              </a:rPr>
              <a:t> a) </a:t>
            </a:r>
            <a:r>
              <a:rPr lang="tr-TR" sz="2800" dirty="0" smtClean="0">
                <a:solidFill>
                  <a:srgbClr val="FF0000"/>
                </a:solidFill>
              </a:rPr>
              <a:t>Ön </a:t>
            </a:r>
            <a:r>
              <a:rPr lang="tr-TR" sz="2800" dirty="0">
                <a:solidFill>
                  <a:srgbClr val="FF0000"/>
                </a:solidFill>
              </a:rPr>
              <a:t>Okuma – Göz Gezdirme</a:t>
            </a:r>
            <a:r>
              <a:rPr lang="tr-TR" dirty="0" smtClean="0">
                <a:solidFill>
                  <a:schemeClr val="tx1"/>
                </a:solidFill>
              </a:rPr>
              <a:t/>
            </a:r>
            <a:br>
              <a:rPr lang="tr-TR" dirty="0" smtClean="0">
                <a:solidFill>
                  <a:schemeClr val="tx1"/>
                </a:solidFill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sz="2400" dirty="0"/>
              <a:t>Eğer okuma sonunda anlama oranınızın yüksek olmasını </a:t>
            </a:r>
            <a:r>
              <a:rPr lang="tr-TR" sz="2400" dirty="0" smtClean="0"/>
              <a:t>istiyorsanız, </a:t>
            </a:r>
            <a:r>
              <a:rPr lang="tr-TR" sz="2400" dirty="0" smtClean="0"/>
              <a:t>m</a:t>
            </a:r>
            <a:r>
              <a:rPr lang="tr-TR" sz="2400" dirty="0" smtClean="0"/>
              <a:t>etine </a:t>
            </a:r>
            <a:r>
              <a:rPr lang="tr-TR" sz="2400" dirty="0"/>
              <a:t>“göz gezdirme” tekniğini uygulayabilirsiniz</a:t>
            </a:r>
            <a:r>
              <a:rPr lang="tr-TR" sz="2400" dirty="0" smtClean="0"/>
              <a:t>.</a:t>
            </a:r>
          </a:p>
          <a:p>
            <a:pPr marL="109728" indent="0">
              <a:buNone/>
            </a:pPr>
            <a:r>
              <a:rPr lang="tr-TR" sz="2400" dirty="0" smtClean="0"/>
              <a:t> </a:t>
            </a:r>
          </a:p>
          <a:p>
            <a:pPr>
              <a:buClr>
                <a:srgbClr val="FF0000"/>
              </a:buClr>
            </a:pPr>
            <a:r>
              <a:rPr lang="tr-TR" sz="2400" dirty="0" smtClean="0"/>
              <a:t>Bu </a:t>
            </a:r>
            <a:r>
              <a:rPr lang="tr-TR" sz="2400" dirty="0"/>
              <a:t>yöntemde sadece başlıklar</a:t>
            </a:r>
            <a:r>
              <a:rPr lang="tr-TR" sz="2400" dirty="0" smtClean="0"/>
              <a:t>, alt başlıklar, </a:t>
            </a:r>
            <a:r>
              <a:rPr lang="tr-TR" sz="2400" dirty="0"/>
              <a:t>altı çizili </a:t>
            </a:r>
            <a:r>
              <a:rPr lang="tr-TR" sz="2400" dirty="0" smtClean="0"/>
              <a:t>yerler, girişi bölümleri </a:t>
            </a:r>
            <a:r>
              <a:rPr lang="tr-TR" sz="2400" dirty="0"/>
              <a:t>ve önemli noktalara göz </a:t>
            </a:r>
            <a:r>
              <a:rPr lang="tr-TR" sz="2400" dirty="0" smtClean="0"/>
              <a:t>atılır, </a:t>
            </a:r>
            <a:r>
              <a:rPr lang="tr-TR" sz="2400" dirty="0"/>
              <a:t>metin tamamen okunmaz. </a:t>
            </a:r>
            <a:endParaRPr lang="tr-TR" sz="2400" dirty="0" smtClean="0"/>
          </a:p>
          <a:p>
            <a:endParaRPr lang="tr-TR" sz="2400" dirty="0" smtClean="0"/>
          </a:p>
          <a:p>
            <a:pPr>
              <a:buClr>
                <a:srgbClr val="FF0000"/>
              </a:buClr>
            </a:pPr>
            <a:r>
              <a:rPr lang="tr-TR" sz="2400" dirty="0" smtClean="0"/>
              <a:t>Okuma </a:t>
            </a:r>
            <a:r>
              <a:rPr lang="tr-TR" sz="2400" dirty="0"/>
              <a:t>göz gezdirme işlemi bittikten </a:t>
            </a:r>
            <a:endParaRPr lang="tr-TR" sz="2400" dirty="0" smtClean="0"/>
          </a:p>
          <a:p>
            <a:pPr marL="109728" indent="0">
              <a:buClr>
                <a:srgbClr val="FF0000"/>
              </a:buClr>
              <a:buNone/>
            </a:pPr>
            <a:r>
              <a:rPr lang="tr-TR" sz="2400" dirty="0" smtClean="0"/>
              <a:t>    sonra </a:t>
            </a:r>
            <a:r>
              <a:rPr lang="tr-TR" sz="2400" dirty="0"/>
              <a:t>yapılmalıdır</a:t>
            </a:r>
            <a:r>
              <a:rPr lang="tr-TR" sz="2400" dirty="0" smtClean="0"/>
              <a:t>.</a:t>
            </a:r>
          </a:p>
          <a:p>
            <a:pPr marL="109728" indent="0">
              <a:buNone/>
            </a:pPr>
            <a:endParaRPr lang="tr-TR" sz="2000" dirty="0"/>
          </a:p>
        </p:txBody>
      </p:sp>
      <p:pic>
        <p:nvPicPr>
          <p:cNvPr id="2050" name="Picture 2" descr="C:\Users\ASUS\Desktop\hızlı okuma teknikleri-P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797152"/>
            <a:ext cx="2211319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346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936104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tr-TR" sz="2800" dirty="0">
                <a:solidFill>
                  <a:srgbClr val="FF0000"/>
                </a:solidFill>
                <a:latin typeface="+mj-lt"/>
              </a:rPr>
              <a:t>b</a:t>
            </a:r>
            <a:r>
              <a:rPr lang="tr-TR" sz="2800" dirty="0" smtClean="0">
                <a:solidFill>
                  <a:srgbClr val="FF0000"/>
                </a:solidFill>
                <a:latin typeface="+mj-lt"/>
              </a:rPr>
              <a:t>) İz Taşı Koyma veya Altını Çizme</a:t>
            </a:r>
            <a:r>
              <a:rPr lang="tr-TR" dirty="0" smtClean="0">
                <a:solidFill>
                  <a:schemeClr val="tx1"/>
                </a:solidFill>
              </a:rPr>
              <a:t/>
            </a:r>
            <a:br>
              <a:rPr lang="tr-TR" dirty="0" smtClean="0">
                <a:solidFill>
                  <a:schemeClr val="tx1"/>
                </a:solidFill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tr-TR" sz="2400" dirty="0"/>
              <a:t>Eğer </a:t>
            </a:r>
            <a:r>
              <a:rPr lang="tr-TR" sz="2400" dirty="0" smtClean="0"/>
              <a:t>okuduklarınızdan </a:t>
            </a:r>
            <a:r>
              <a:rPr lang="tr-TR" sz="2400" dirty="0"/>
              <a:t>hiçbir şey kaçırmak </a:t>
            </a:r>
            <a:r>
              <a:rPr lang="tr-TR" sz="2400" dirty="0" smtClean="0"/>
              <a:t>istemiyor, çok </a:t>
            </a:r>
            <a:r>
              <a:rPr lang="tr-TR" sz="2400" dirty="0"/>
              <a:t>önemli bir metin </a:t>
            </a:r>
            <a:r>
              <a:rPr lang="tr-TR" sz="2400" dirty="0" smtClean="0"/>
              <a:t>okuyorsanız </a:t>
            </a:r>
            <a:r>
              <a:rPr lang="tr-TR" sz="2400" dirty="0"/>
              <a:t>önemli kelimeleri bulup altına </a:t>
            </a:r>
            <a:r>
              <a:rPr lang="tr-TR" sz="2400" dirty="0" smtClean="0"/>
              <a:t>‘iz taşı’ </a:t>
            </a:r>
            <a:r>
              <a:rPr lang="tr-TR" sz="2400" dirty="0"/>
              <a:t>dediğimiz noktalar </a:t>
            </a:r>
            <a:r>
              <a:rPr lang="tr-TR" sz="2400" dirty="0" smtClean="0"/>
              <a:t>koyabilir veya altını çizebilirsiniz. </a:t>
            </a:r>
          </a:p>
          <a:p>
            <a:pPr marL="109728" indent="0">
              <a:buClr>
                <a:srgbClr val="FF0000"/>
              </a:buClr>
              <a:buNone/>
            </a:pPr>
            <a:r>
              <a:rPr lang="tr-TR" sz="2400" dirty="0" smtClean="0"/>
              <a:t> </a:t>
            </a:r>
          </a:p>
          <a:p>
            <a:pPr>
              <a:buClr>
                <a:srgbClr val="FF0000"/>
              </a:buClr>
            </a:pPr>
            <a:r>
              <a:rPr lang="tr-TR" sz="2400" dirty="0"/>
              <a:t>Bu noktalar aynı zamanda </a:t>
            </a:r>
            <a:r>
              <a:rPr lang="tr-TR" sz="2400" dirty="0" smtClean="0"/>
              <a:t>zihninize </a:t>
            </a:r>
            <a:r>
              <a:rPr lang="tr-TR" sz="2400" dirty="0"/>
              <a:t>de </a:t>
            </a:r>
            <a:r>
              <a:rPr lang="tr-TR" sz="2400" dirty="0" smtClean="0"/>
              <a:t>koyduğunuz </a:t>
            </a:r>
            <a:r>
              <a:rPr lang="tr-TR" sz="2400" dirty="0"/>
              <a:t>noktalar olacaktır. Bu noktalar sayesinde o kelimelerin önemli olduğunu daha kolay </a:t>
            </a:r>
            <a:r>
              <a:rPr lang="tr-TR" sz="2400" dirty="0" smtClean="0"/>
              <a:t>anlarsınız.</a:t>
            </a:r>
          </a:p>
          <a:p>
            <a:pPr>
              <a:buClr>
                <a:srgbClr val="FF0000"/>
              </a:buClr>
            </a:pPr>
            <a:endParaRPr lang="tr-TR" sz="2400" dirty="0" smtClean="0"/>
          </a:p>
          <a:p>
            <a:pPr>
              <a:buClr>
                <a:srgbClr val="FF0000"/>
              </a:buClr>
            </a:pPr>
            <a:r>
              <a:rPr lang="tr-TR" sz="2400" dirty="0" smtClean="0"/>
              <a:t>Ayrıca bu iz taşları, </a:t>
            </a:r>
            <a:r>
              <a:rPr lang="tr-TR" sz="2400" dirty="0"/>
              <a:t>yani kelimelerin altına </a:t>
            </a:r>
            <a:r>
              <a:rPr lang="tr-TR" sz="2400" dirty="0" smtClean="0"/>
              <a:t>koyulan noktalar </a:t>
            </a:r>
            <a:r>
              <a:rPr lang="tr-TR" sz="2400" dirty="0"/>
              <a:t>sizin genel okuma yapmaya başladığınızda daha </a:t>
            </a:r>
            <a:r>
              <a:rPr lang="tr-TR" sz="2400" dirty="0" smtClean="0"/>
              <a:t>hızlı okuma </a:t>
            </a:r>
            <a:r>
              <a:rPr lang="tr-TR" sz="2400" dirty="0"/>
              <a:t>yapmanızı sağlayacaktır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26775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sel">
  <a:themeElements>
    <a:clrScheme name="Kentsel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Kentsel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sel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383</TotalTime>
  <Words>885</Words>
  <Application>Microsoft Office PowerPoint</Application>
  <PresentationFormat>Ekran Gösterisi (4:3)</PresentationFormat>
  <Paragraphs>131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Kentsel</vt:lpstr>
      <vt:lpstr>ETKİLİ OKUMA TEKNİKLERİ</vt:lpstr>
      <vt:lpstr>PowerPoint Sunusu</vt:lpstr>
      <vt:lpstr>ETKİLİ OKUMANIN KURALLARI</vt:lpstr>
      <vt:lpstr>1. AMAÇLARI BELİRLEME</vt:lpstr>
      <vt:lpstr>2. ODAKLANMA VE MOTİVASYON</vt:lpstr>
      <vt:lpstr>3. ORTAMI DÜZENLEME</vt:lpstr>
      <vt:lpstr>4. ETKİLİ OKUMA TEKNİKLERİNİ BİLME</vt:lpstr>
      <vt:lpstr> a) Ön Okuma – Göz Gezdirme </vt:lpstr>
      <vt:lpstr>b) İz Taşı Koyma veya Altını Çizme </vt:lpstr>
      <vt:lpstr> c) Kelime Dağarcığını Geliştirme </vt:lpstr>
      <vt:lpstr>5. YANLIŞ OKUMA ALIŞKANLIKLARINDAN KURTULMA</vt:lpstr>
      <vt:lpstr> a) Başa Dönme </vt:lpstr>
      <vt:lpstr> b) Kelimeleri Tek Tek Okumak </vt:lpstr>
      <vt:lpstr> c) Sesle, Dudakla veya Parmakla Okumak </vt:lpstr>
      <vt:lpstr>ETKİLİ VE HIZLI OKUMANIN FAYDALARI</vt:lpstr>
      <vt:lpstr>ÖZETLE;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ETKİN OKUMA TEKNİKLERİ</dc:title>
  <dc:creator>ASUS</dc:creator>
  <cp:lastModifiedBy>Windows Kullanıcısı</cp:lastModifiedBy>
  <cp:revision>51</cp:revision>
  <dcterms:created xsi:type="dcterms:W3CDTF">2021-01-02T12:03:56Z</dcterms:created>
  <dcterms:modified xsi:type="dcterms:W3CDTF">2021-01-02T18:39:08Z</dcterms:modified>
</cp:coreProperties>
</file>